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31"/>
  </p:notesMasterIdLst>
  <p:handoutMasterIdLst>
    <p:handoutMasterId r:id="rId32"/>
  </p:handoutMasterIdLst>
  <p:sldIdLst>
    <p:sldId id="3825" r:id="rId5"/>
    <p:sldId id="3826" r:id="rId6"/>
    <p:sldId id="3839" r:id="rId7"/>
    <p:sldId id="3791" r:id="rId8"/>
    <p:sldId id="3854" r:id="rId9"/>
    <p:sldId id="3842" r:id="rId10"/>
    <p:sldId id="3835" r:id="rId11"/>
    <p:sldId id="3857" r:id="rId12"/>
    <p:sldId id="3863" r:id="rId13"/>
    <p:sldId id="3856" r:id="rId14"/>
    <p:sldId id="3864" r:id="rId15"/>
    <p:sldId id="3859" r:id="rId16"/>
    <p:sldId id="3860" r:id="rId17"/>
    <p:sldId id="3861" r:id="rId18"/>
    <p:sldId id="3862" r:id="rId19"/>
    <p:sldId id="3865" r:id="rId20"/>
    <p:sldId id="3866" r:id="rId21"/>
    <p:sldId id="3858" r:id="rId22"/>
    <p:sldId id="3841" r:id="rId23"/>
    <p:sldId id="3844" r:id="rId24"/>
    <p:sldId id="3867" r:id="rId25"/>
    <p:sldId id="3852" r:id="rId26"/>
    <p:sldId id="3868" r:id="rId27"/>
    <p:sldId id="3853" r:id="rId28"/>
    <p:sldId id="3847" r:id="rId29"/>
    <p:sldId id="3848" r:id="rId3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9E94FE-CCD5-42A8-85E3-F6B6B66B2D01}" v="74" dt="2023-05-02T03:14:20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9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2023-05-01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2023-05-01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0541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275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1771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7018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686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356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7762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0484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420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403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Avoid* him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2018180009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김시인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2018180010 </a:t>
            </a:r>
            <a:r>
              <a:rPr lang="ko-KR" altLang="en-US" dirty="0" err="1"/>
              <a:t>김연규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2018182034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전수민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pic>
        <p:nvPicPr>
          <p:cNvPr id="11" name="그림 10" descr="바닥이(가) 표시된 사진&#10;&#10;자동 생성된 설명">
            <a:extLst>
              <a:ext uri="{FF2B5EF4-FFF2-40B4-BE49-F238E27FC236}">
                <a16:creationId xmlns:a16="http://schemas.microsoft.com/office/drawing/2014/main" id="{62D8FE0E-18C2-86EE-CEE4-3FDBBBF96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23" y="1304488"/>
            <a:ext cx="8982118" cy="3853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133A92-4FB1-6255-B529-7075AAD480B4}"/>
              </a:ext>
            </a:extLst>
          </p:cNvPr>
          <p:cNvSpPr txBox="1"/>
          <p:nvPr/>
        </p:nvSpPr>
        <p:spPr>
          <a:xfrm>
            <a:off x="973123" y="5553512"/>
            <a:ext cx="1020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상황에 따른 </a:t>
            </a:r>
            <a:r>
              <a:rPr lang="ko-KR" altLang="en-US" sz="2400" dirty="0" err="1"/>
              <a:t>스키닝</a:t>
            </a:r>
            <a:r>
              <a:rPr lang="ko-KR" altLang="en-US" sz="2400" dirty="0"/>
              <a:t> 애니메이션 구현 및 슬라이딩 벡터를 이용한 충돌처리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2C5467EF-ED8F-FD7A-A183-BC60F88CB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16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3548543" y="6023295"/>
            <a:ext cx="48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</a:t>
            </a:r>
            <a:r>
              <a:rPr lang="ko-KR" altLang="en-US" dirty="0"/>
              <a:t> 단계 및 기하 </a:t>
            </a:r>
            <a:r>
              <a:rPr lang="ko-KR" altLang="en-US" dirty="0" err="1"/>
              <a:t>쉐이더를</a:t>
            </a:r>
            <a:r>
              <a:rPr lang="ko-KR" altLang="en-US" dirty="0"/>
              <a:t> 사용한 </a:t>
            </a:r>
            <a:r>
              <a:rPr lang="ko-KR" altLang="en-US" dirty="0" err="1"/>
              <a:t>파티클</a:t>
            </a:r>
            <a:r>
              <a:rPr lang="ko-KR" altLang="en-US" dirty="0"/>
              <a:t> 구현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6A43A8-8F5E-EE22-5EE2-BC881CA1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5" y="1036628"/>
            <a:ext cx="3172127" cy="282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0AB40F7-125A-3D39-FB92-B6AC0E041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83" y="1036628"/>
            <a:ext cx="3348759" cy="22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DABB240-07E3-5E5E-6A0F-B0BB81D0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83" y="3424629"/>
            <a:ext cx="3344069" cy="248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F504D47-5B78-632D-DAE9-EFB84651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59" y="1036628"/>
            <a:ext cx="3210923" cy="289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6E85306-0EB9-7F75-A202-DCCFD2AA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80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7CAA9-701B-231A-C248-D119760EF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20" y="978116"/>
            <a:ext cx="3162679" cy="49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3548543" y="6023295"/>
            <a:ext cx="4911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공격 이펙트에 </a:t>
            </a:r>
            <a:r>
              <a:rPr lang="ko-KR" altLang="en-US" dirty="0" err="1"/>
              <a:t>이미시브를</a:t>
            </a:r>
            <a:r>
              <a:rPr lang="ko-KR" altLang="en-US" dirty="0"/>
              <a:t> 구현하여 적용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0BE3ADA8-5AB8-E852-9D7F-73629A6A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31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5229551" y="598877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노말맵</a:t>
            </a:r>
            <a:r>
              <a:rPr lang="ko-KR" altLang="en-US" dirty="0"/>
              <a:t> 적용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84D662-DF68-294B-2474-15EEBEFB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91" y="1110610"/>
            <a:ext cx="2434165" cy="443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D936E7-207A-7E91-2DEB-69E6565A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82" y="1110610"/>
            <a:ext cx="2452737" cy="443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7F2FC6-AD6F-1182-4BA4-6B6BE79309B2}"/>
              </a:ext>
            </a:extLst>
          </p:cNvPr>
          <p:cNvSpPr txBox="1"/>
          <p:nvPr/>
        </p:nvSpPr>
        <p:spPr>
          <a:xfrm>
            <a:off x="6560476" y="5619443"/>
            <a:ext cx="161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└적용 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6DE55-7C8C-9BD1-0F17-670079ABAC36}"/>
              </a:ext>
            </a:extLst>
          </p:cNvPr>
          <p:cNvSpPr txBox="1"/>
          <p:nvPr/>
        </p:nvSpPr>
        <p:spPr>
          <a:xfrm>
            <a:off x="3475082" y="5619443"/>
            <a:ext cx="161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└ 적용 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A25FC9-E180-6553-87B5-5C0849EF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15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3136057" y="5986350"/>
            <a:ext cx="564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계산 </a:t>
            </a:r>
            <a:r>
              <a:rPr lang="ko-KR" altLang="en-US" dirty="0" err="1"/>
              <a:t>쉐이더를</a:t>
            </a:r>
            <a:r>
              <a:rPr lang="ko-KR" altLang="en-US" dirty="0"/>
              <a:t> 이용한 거리에 따른 </a:t>
            </a:r>
            <a:r>
              <a:rPr lang="en-US" altLang="ko-KR" dirty="0"/>
              <a:t>depth of field </a:t>
            </a:r>
            <a:r>
              <a:rPr lang="ko-KR" altLang="en-US" dirty="0"/>
              <a:t>구현</a:t>
            </a:r>
          </a:p>
        </p:txBody>
      </p:sp>
      <p:pic>
        <p:nvPicPr>
          <p:cNvPr id="3" name="그림 2" descr="벽, 실내이(가) 표시된 사진&#10;&#10;자동 생성된 설명">
            <a:extLst>
              <a:ext uri="{FF2B5EF4-FFF2-40B4-BE49-F238E27FC236}">
                <a16:creationId xmlns:a16="http://schemas.microsoft.com/office/drawing/2014/main" id="{C49D99AC-7CED-74E3-3FB7-2812D2E4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63" y="1304488"/>
            <a:ext cx="5791200" cy="4391025"/>
          </a:xfrm>
          <a:prstGeom prst="rect">
            <a:avLst/>
          </a:prstGeom>
        </p:spPr>
      </p:pic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BE02CA8-D9DF-ABD2-AAA4-7C4DBC56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04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3504183" y="5781107"/>
            <a:ext cx="494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가려지는 부분에 따른 카메라 거리 조절</a:t>
            </a:r>
          </a:p>
        </p:txBody>
      </p:sp>
      <p:pic>
        <p:nvPicPr>
          <p:cNvPr id="4" name="그림 3" descr="바닥, 실내, 소년이(가) 표시된 사진&#10;&#10;자동 생성된 설명">
            <a:extLst>
              <a:ext uri="{FF2B5EF4-FFF2-40B4-BE49-F238E27FC236}">
                <a16:creationId xmlns:a16="http://schemas.microsoft.com/office/drawing/2014/main" id="{F531CA6F-3D16-0EAB-8410-214A124A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928" y="1209923"/>
            <a:ext cx="4360580" cy="4414166"/>
          </a:xfrm>
          <a:prstGeom prst="rect">
            <a:avLst/>
          </a:prstGeom>
        </p:spPr>
      </p:pic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AB676A6-2877-5810-04FC-F6BA50C5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320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2646218" y="5666272"/>
            <a:ext cx="689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많은 그림자 및 조명 처리를 위한 지연 조명</a:t>
            </a:r>
            <a:r>
              <a:rPr lang="en-US" altLang="ko-KR" dirty="0"/>
              <a:t>, </a:t>
            </a:r>
            <a:r>
              <a:rPr lang="ko-KR" altLang="en-US" dirty="0"/>
              <a:t>쉐도우 맵 사용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5165163-FD6D-5FB0-3655-5BD36E3A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552" y="1425286"/>
            <a:ext cx="9116896" cy="400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6BFA8A5-114C-27DD-0710-728E7450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4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2646218" y="5666272"/>
            <a:ext cx="689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공간 분할 및 뷰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컬링으로</a:t>
            </a:r>
            <a:r>
              <a:rPr lang="ko-KR" altLang="en-US" dirty="0"/>
              <a:t> </a:t>
            </a:r>
            <a:r>
              <a:rPr lang="ko-KR" altLang="en-US" dirty="0" err="1"/>
              <a:t>렌더</a:t>
            </a:r>
            <a:r>
              <a:rPr lang="ko-KR" altLang="en-US" dirty="0"/>
              <a:t> 및 충돌 처리 최적화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하드웨어 </a:t>
            </a:r>
            <a:r>
              <a:rPr lang="ko-KR" altLang="en-US" dirty="0" err="1"/>
              <a:t>인스턴싱으로</a:t>
            </a:r>
            <a:r>
              <a:rPr lang="ko-KR" altLang="en-US" dirty="0"/>
              <a:t> </a:t>
            </a:r>
            <a:r>
              <a:rPr lang="ko-KR" altLang="en-US" dirty="0" err="1"/>
              <a:t>렌더</a:t>
            </a:r>
            <a:r>
              <a:rPr lang="ko-KR" altLang="en-US" dirty="0"/>
              <a:t> 최적화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AEFA49-A08F-2566-DEA9-AC06A62C2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94" b="18879"/>
          <a:stretch/>
        </p:blipFill>
        <p:spPr>
          <a:xfrm>
            <a:off x="4491609" y="2172744"/>
            <a:ext cx="2428876" cy="1444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99DEE1-A977-BCAD-D4F3-50C7A38D4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"/>
          <a:stretch/>
        </p:blipFill>
        <p:spPr>
          <a:xfrm>
            <a:off x="8256908" y="2198468"/>
            <a:ext cx="2428875" cy="14449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126000-9BD5-97E0-1957-6CD17313CE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42"/>
          <a:stretch/>
        </p:blipFill>
        <p:spPr>
          <a:xfrm>
            <a:off x="838200" y="2143383"/>
            <a:ext cx="2428875" cy="1438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573CB-5DDA-8971-A1DE-E6F0B0DD45C1}"/>
              </a:ext>
            </a:extLst>
          </p:cNvPr>
          <p:cNvSpPr txBox="1"/>
          <p:nvPr/>
        </p:nvSpPr>
        <p:spPr>
          <a:xfrm>
            <a:off x="897622" y="3791824"/>
            <a:ext cx="249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6DC0B-08C3-242B-8077-0EBB8BD6D985}"/>
              </a:ext>
            </a:extLst>
          </p:cNvPr>
          <p:cNvSpPr txBox="1"/>
          <p:nvPr/>
        </p:nvSpPr>
        <p:spPr>
          <a:xfrm>
            <a:off x="4424496" y="3716323"/>
            <a:ext cx="414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공간 분할 및 </a:t>
            </a:r>
            <a:endParaRPr lang="en-US" altLang="ko-KR" dirty="0"/>
          </a:p>
          <a:p>
            <a:r>
              <a:rPr lang="ko-KR" altLang="en-US" dirty="0"/>
              <a:t>뷰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ko-KR" altLang="en-US" dirty="0"/>
              <a:t> 적용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06D85-3EA1-85F7-C02F-DE32682978CE}"/>
              </a:ext>
            </a:extLst>
          </p:cNvPr>
          <p:cNvSpPr txBox="1"/>
          <p:nvPr/>
        </p:nvSpPr>
        <p:spPr>
          <a:xfrm>
            <a:off x="8256908" y="3791824"/>
            <a:ext cx="19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인스턴싱</a:t>
            </a:r>
            <a:r>
              <a:rPr lang="ko-KR" altLang="en-US" dirty="0"/>
              <a:t> 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6ECED-D8EA-D485-3BAF-D61049B84014}"/>
              </a:ext>
            </a:extLst>
          </p:cNvPr>
          <p:cNvSpPr txBox="1"/>
          <p:nvPr/>
        </p:nvSpPr>
        <p:spPr>
          <a:xfrm>
            <a:off x="8732940" y="641436"/>
            <a:ext cx="302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CPU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AMD</a:t>
            </a:r>
            <a:r>
              <a:rPr lang="ko-KR" altLang="en-US" sz="1200" dirty="0"/>
              <a:t> </a:t>
            </a:r>
            <a:r>
              <a:rPr lang="en-US" altLang="ko-KR" sz="1200" dirty="0"/>
              <a:t>Ryzen 7 5800H</a:t>
            </a:r>
          </a:p>
          <a:p>
            <a:r>
              <a:rPr lang="en-US" altLang="ko-KR" sz="1200" dirty="0"/>
              <a:t>GPU : RTX 3060</a:t>
            </a:r>
          </a:p>
          <a:p>
            <a:r>
              <a:rPr lang="en-US" altLang="ko-KR" sz="1200" dirty="0"/>
              <a:t>RAM : 16G</a:t>
            </a:r>
            <a:endParaRPr lang="ko-KR" altLang="en-US" sz="1200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5C5E6023-78AF-E5F8-4BB4-DC764680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06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E8A1E54-6C7F-EF66-605F-89A295966026}"/>
              </a:ext>
            </a:extLst>
          </p:cNvPr>
          <p:cNvSpPr txBox="1">
            <a:spLocks/>
          </p:cNvSpPr>
          <p:nvPr/>
        </p:nvSpPr>
        <p:spPr>
          <a:xfrm>
            <a:off x="838200" y="-21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14" name="사각형: 잘린 대각선 방향 모서리 13">
            <a:extLst>
              <a:ext uri="{FF2B5EF4-FFF2-40B4-BE49-F238E27FC236}">
                <a16:creationId xmlns:a16="http://schemas.microsoft.com/office/drawing/2014/main" id="{FF0BAB43-A870-948E-47F3-1E032CB76BA6}"/>
              </a:ext>
            </a:extLst>
          </p:cNvPr>
          <p:cNvSpPr/>
          <p:nvPr/>
        </p:nvSpPr>
        <p:spPr>
          <a:xfrm>
            <a:off x="955207" y="1478471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AsyncSelect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모델을 이용한 멀티플레이 구현</a:t>
            </a:r>
            <a:endParaRPr lang="en-US" altLang="ko-KR" sz="1400" dirty="0"/>
          </a:p>
        </p:txBody>
      </p:sp>
      <p:sp>
        <p:nvSpPr>
          <p:cNvPr id="15" name="사각형: 잘린 대각선 방향 모서리 14">
            <a:extLst>
              <a:ext uri="{FF2B5EF4-FFF2-40B4-BE49-F238E27FC236}">
                <a16:creationId xmlns:a16="http://schemas.microsoft.com/office/drawing/2014/main" id="{7797D44A-F702-43DB-BF62-945D09011388}"/>
              </a:ext>
            </a:extLst>
          </p:cNvPr>
          <p:cNvSpPr/>
          <p:nvPr/>
        </p:nvSpPr>
        <p:spPr>
          <a:xfrm>
            <a:off x="3171299" y="1478471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외곽선 구현</a:t>
            </a:r>
            <a:endParaRPr lang="en-US" altLang="ko-KR" dirty="0"/>
          </a:p>
        </p:txBody>
      </p: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FFA94BA3-36DD-7FC3-E550-42DB2AFB8F57}"/>
              </a:ext>
            </a:extLst>
          </p:cNvPr>
          <p:cNvSpPr/>
          <p:nvPr/>
        </p:nvSpPr>
        <p:spPr>
          <a:xfrm>
            <a:off x="5335659" y="1478471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로비 씬 및 닉네임 구현</a:t>
            </a:r>
            <a:endParaRPr lang="en-US" altLang="ko-KR" dirty="0"/>
          </a:p>
        </p:txBody>
      </p:sp>
      <p:sp>
        <p:nvSpPr>
          <p:cNvPr id="17" name="사각형: 잘린 대각선 방향 모서리 16">
            <a:extLst>
              <a:ext uri="{FF2B5EF4-FFF2-40B4-BE49-F238E27FC236}">
                <a16:creationId xmlns:a16="http://schemas.microsoft.com/office/drawing/2014/main" id="{015506E1-6B65-4529-6E11-700C36DC1193}"/>
              </a:ext>
            </a:extLst>
          </p:cNvPr>
          <p:cNvSpPr/>
          <p:nvPr/>
        </p:nvSpPr>
        <p:spPr>
          <a:xfrm>
            <a:off x="7551751" y="1478471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사운드 구현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931A7283-09FF-065C-DB92-E704E0C36CCB}"/>
              </a:ext>
            </a:extLst>
          </p:cNvPr>
          <p:cNvSpPr/>
          <p:nvPr/>
        </p:nvSpPr>
        <p:spPr>
          <a:xfrm>
            <a:off x="955207" y="3118520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반투명 오브젝트 구현</a:t>
            </a:r>
            <a:endParaRPr lang="en-US" altLang="ko-KR" dirty="0"/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id="{24F6C1B1-0149-552A-D659-7AB503C7AACD}"/>
              </a:ext>
            </a:extLst>
          </p:cNvPr>
          <p:cNvSpPr/>
          <p:nvPr/>
        </p:nvSpPr>
        <p:spPr>
          <a:xfrm>
            <a:off x="3171299" y="3118520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사운드 제외 모델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애니메이션</a:t>
            </a:r>
            <a:r>
              <a:rPr lang="en-US" altLang="ko-KR" sz="1600" dirty="0">
                <a:solidFill>
                  <a:schemeClr val="tx1"/>
                </a:solidFill>
              </a:rPr>
              <a:t>, UI, </a:t>
            </a:r>
            <a:r>
              <a:rPr lang="ko-KR" altLang="en-US" sz="1600" dirty="0">
                <a:solidFill>
                  <a:schemeClr val="tx1"/>
                </a:solidFill>
              </a:rPr>
              <a:t>텍스처 등 모든 리소스 자체 제작</a:t>
            </a:r>
            <a:endParaRPr lang="en-US" altLang="ko-KR" sz="1600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B1847726-0A1A-D11E-8786-042E3D06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32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게임조작</a:t>
            </a:r>
          </a:p>
        </p:txBody>
      </p:sp>
      <p:pic>
        <p:nvPicPr>
          <p:cNvPr id="1026" name="Picture 2" descr="1 + 무료 방향키 &amp; 키보드 이미지 - Pixabay">
            <a:extLst>
              <a:ext uri="{FF2B5EF4-FFF2-40B4-BE49-F238E27FC236}">
                <a16:creationId xmlns:a16="http://schemas.microsoft.com/office/drawing/2014/main" id="{5EDFBDB6-2405-BB69-A63C-EEB03961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18977-2082-000A-403C-B5582A0E6730}"/>
              </a:ext>
            </a:extLst>
          </p:cNvPr>
          <p:cNvSpPr txBox="1"/>
          <p:nvPr/>
        </p:nvSpPr>
        <p:spPr>
          <a:xfrm>
            <a:off x="10067637" y="2179782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1030" name="Picture 6" descr="홈플래닛 저소음 무선마우스, 화이트">
            <a:extLst>
              <a:ext uri="{FF2B5EF4-FFF2-40B4-BE49-F238E27FC236}">
                <a16:creationId xmlns:a16="http://schemas.microsoft.com/office/drawing/2014/main" id="{E50924D0-0F02-167D-7508-180F3A31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55" y="2957385"/>
            <a:ext cx="1407967" cy="140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3DB218-3202-BB5A-D306-99325ACEF4F3}"/>
              </a:ext>
            </a:extLst>
          </p:cNvPr>
          <p:cNvSpPr/>
          <p:nvPr/>
        </p:nvSpPr>
        <p:spPr>
          <a:xfrm>
            <a:off x="2003682" y="4266590"/>
            <a:ext cx="2228316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E14B7E-49BF-80F6-CCED-E604DB38FD5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117840" y="4534444"/>
            <a:ext cx="8060" cy="103822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1703F2-75CF-D5F2-F5C7-E1DAD4F8FC27}"/>
              </a:ext>
            </a:extLst>
          </p:cNvPr>
          <p:cNvSpPr txBox="1"/>
          <p:nvPr/>
        </p:nvSpPr>
        <p:spPr>
          <a:xfrm>
            <a:off x="2860399" y="5601502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5DFF09-9CB2-8F6B-F340-DF5F16D58F80}"/>
              </a:ext>
            </a:extLst>
          </p:cNvPr>
          <p:cNvCxnSpPr>
            <a:cxnSpLocks/>
          </p:cNvCxnSpPr>
          <p:nvPr/>
        </p:nvCxnSpPr>
        <p:spPr>
          <a:xfrm flipH="1" flipV="1">
            <a:off x="10070322" y="2840936"/>
            <a:ext cx="420458" cy="45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25F3B-5B22-3D22-7336-8322E1923644}"/>
              </a:ext>
            </a:extLst>
          </p:cNvPr>
          <p:cNvSpPr txBox="1"/>
          <p:nvPr/>
        </p:nvSpPr>
        <p:spPr>
          <a:xfrm>
            <a:off x="11194066" y="2230057"/>
            <a:ext cx="84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268CF0-639E-D7E6-2B7C-8B9BB6EBE10A}"/>
              </a:ext>
            </a:extLst>
          </p:cNvPr>
          <p:cNvCxnSpPr>
            <a:cxnSpLocks/>
          </p:cNvCxnSpPr>
          <p:nvPr/>
        </p:nvCxnSpPr>
        <p:spPr>
          <a:xfrm flipV="1">
            <a:off x="10915797" y="2850635"/>
            <a:ext cx="505825" cy="43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7A4F33-3595-A77B-EBB6-00C079BB9803}"/>
              </a:ext>
            </a:extLst>
          </p:cNvPr>
          <p:cNvSpPr txBox="1"/>
          <p:nvPr/>
        </p:nvSpPr>
        <p:spPr>
          <a:xfrm>
            <a:off x="9259179" y="2122336"/>
            <a:ext cx="213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교수</a:t>
            </a:r>
            <a:r>
              <a:rPr lang="en-US" altLang="ko-KR" sz="1600" dirty="0"/>
              <a:t>:</a:t>
            </a:r>
            <a:r>
              <a:rPr lang="ko-KR" altLang="en-US" sz="1600" dirty="0"/>
              <a:t>기본공격</a:t>
            </a:r>
            <a:endParaRPr lang="en-US" altLang="ko-KR" sz="1600" dirty="0"/>
          </a:p>
          <a:p>
            <a:r>
              <a:rPr lang="ko-KR" altLang="en-US" sz="1600" dirty="0"/>
              <a:t>학생</a:t>
            </a:r>
            <a:r>
              <a:rPr lang="en-US" altLang="ko-KR" sz="1600" dirty="0"/>
              <a:t>:</a:t>
            </a:r>
            <a:r>
              <a:rPr lang="ko-KR" altLang="en-US" sz="1600" dirty="0"/>
              <a:t>아이템 사용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B92319-2321-860F-B880-B51861838175}"/>
              </a:ext>
            </a:extLst>
          </p:cNvPr>
          <p:cNvSpPr/>
          <p:nvPr/>
        </p:nvSpPr>
        <p:spPr>
          <a:xfrm>
            <a:off x="1431984" y="3114164"/>
            <a:ext cx="258793" cy="232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FC5C3F-094D-412E-829A-8A66201A4613}"/>
              </a:ext>
            </a:extLst>
          </p:cNvPr>
          <p:cNvSpPr/>
          <p:nvPr/>
        </p:nvSpPr>
        <p:spPr>
          <a:xfrm>
            <a:off x="1130059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CE80D-2595-2CE2-6F77-7EB0478F82FA}"/>
              </a:ext>
            </a:extLst>
          </p:cNvPr>
          <p:cNvSpPr/>
          <p:nvPr/>
        </p:nvSpPr>
        <p:spPr>
          <a:xfrm>
            <a:off x="151336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3D340-A446-DB0E-03B7-D6AF72000F29}"/>
              </a:ext>
            </a:extLst>
          </p:cNvPr>
          <p:cNvSpPr/>
          <p:nvPr/>
        </p:nvSpPr>
        <p:spPr>
          <a:xfrm>
            <a:off x="190608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788C162-AF0B-4EAA-A7E3-4FCD6724205F}"/>
              </a:ext>
            </a:extLst>
          </p:cNvPr>
          <p:cNvCxnSpPr/>
          <p:nvPr/>
        </p:nvCxnSpPr>
        <p:spPr>
          <a:xfrm>
            <a:off x="1642764" y="3752490"/>
            <a:ext cx="0" cy="164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125E6F-DDFD-AF51-93D1-D26D8CDD4B42}"/>
              </a:ext>
            </a:extLst>
          </p:cNvPr>
          <p:cNvSpPr txBox="1"/>
          <p:nvPr/>
        </p:nvSpPr>
        <p:spPr>
          <a:xfrm>
            <a:off x="1330386" y="5416836"/>
            <a:ext cx="100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54DE1C-044E-DAF1-4F96-005155C84BB3}"/>
              </a:ext>
            </a:extLst>
          </p:cNvPr>
          <p:cNvSpPr/>
          <p:nvPr/>
        </p:nvSpPr>
        <p:spPr>
          <a:xfrm>
            <a:off x="1831589" y="3096274"/>
            <a:ext cx="258793" cy="2680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2A2136-B699-48AA-27B5-CB79E80D87E5}"/>
              </a:ext>
            </a:extLst>
          </p:cNvPr>
          <p:cNvCxnSpPr>
            <a:cxnSpLocks/>
          </p:cNvCxnSpPr>
          <p:nvPr/>
        </p:nvCxnSpPr>
        <p:spPr>
          <a:xfrm flipV="1">
            <a:off x="1960985" y="1522416"/>
            <a:ext cx="0" cy="1684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EC6FBF-C21D-B24F-B2E8-B6BDD45373FF}"/>
              </a:ext>
            </a:extLst>
          </p:cNvPr>
          <p:cNvSpPr txBox="1"/>
          <p:nvPr/>
        </p:nvSpPr>
        <p:spPr>
          <a:xfrm>
            <a:off x="1411554" y="1157597"/>
            <a:ext cx="109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상호작용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867D1B1-2D72-70F5-2223-64638CC2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6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소개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흐름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화면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내용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조작 방법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보완책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개발 일정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9.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향후 개발 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7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보완책</a:t>
            </a:r>
            <a:endParaRPr lang="ko-KR" altLang="en-US" dirty="0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60BC1513-5A43-CFBD-CEF2-2D159F6C1AE0}"/>
              </a:ext>
            </a:extLst>
          </p:cNvPr>
          <p:cNvSpPr/>
          <p:nvPr/>
        </p:nvSpPr>
        <p:spPr>
          <a:xfrm>
            <a:off x="1877996" y="1619178"/>
            <a:ext cx="8029402" cy="3858833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쉐도우 매핑에 대한 최적화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게임화면 내 </a:t>
            </a:r>
            <a:r>
              <a:rPr lang="en-US" altLang="ko-KR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추가 필요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타임오버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사운드 부족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 모델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 제작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계단 난간 제작 필요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일부 부자연스러운 애니메이션 수정</a:t>
            </a:r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825E6B1E-BB24-1806-382E-FAC26ADD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541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38D35E2-9DD8-E8F2-1B50-855346E53324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96944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개인별 진행도</a:t>
            </a:r>
            <a:endParaRPr lang="ko-KR" altLang="en-US" dirty="0"/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EB498EF4-EF0D-1554-4F34-1EC632062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1683178"/>
            <a:ext cx="12136244" cy="34916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7491E9-0015-9D49-5AA7-29F369EED091}"/>
              </a:ext>
            </a:extLst>
          </p:cNvPr>
          <p:cNvSpPr/>
          <p:nvPr/>
        </p:nvSpPr>
        <p:spPr>
          <a:xfrm>
            <a:off x="2642992" y="2029216"/>
            <a:ext cx="1716066" cy="212944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D1F79-3B43-CCFB-A98D-C54265CA6699}"/>
              </a:ext>
            </a:extLst>
          </p:cNvPr>
          <p:cNvSpPr/>
          <p:nvPr/>
        </p:nvSpPr>
        <p:spPr>
          <a:xfrm>
            <a:off x="2642992" y="2242160"/>
            <a:ext cx="1716066" cy="21294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CAB8E-6563-55B6-292B-999B4635256A}"/>
              </a:ext>
            </a:extLst>
          </p:cNvPr>
          <p:cNvSpPr/>
          <p:nvPr/>
        </p:nvSpPr>
        <p:spPr>
          <a:xfrm>
            <a:off x="3501024" y="2837007"/>
            <a:ext cx="2594975" cy="20322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43D47C-6D95-F344-EBCC-F745D47F85CC}"/>
              </a:ext>
            </a:extLst>
          </p:cNvPr>
          <p:cNvSpPr/>
          <p:nvPr/>
        </p:nvSpPr>
        <p:spPr>
          <a:xfrm>
            <a:off x="3506115" y="2682613"/>
            <a:ext cx="852943" cy="13010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C73543-F94E-90A0-B37A-B2A54CCFB1F3}"/>
              </a:ext>
            </a:extLst>
          </p:cNvPr>
          <p:cNvSpPr/>
          <p:nvPr/>
        </p:nvSpPr>
        <p:spPr>
          <a:xfrm>
            <a:off x="3501023" y="3023388"/>
            <a:ext cx="2594975" cy="20322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33F626-11F5-DA62-008E-23D9DB8D9BC2}"/>
              </a:ext>
            </a:extLst>
          </p:cNvPr>
          <p:cNvSpPr/>
          <p:nvPr/>
        </p:nvSpPr>
        <p:spPr>
          <a:xfrm>
            <a:off x="4359058" y="3250897"/>
            <a:ext cx="826717" cy="15258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9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0%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EDCECE-6127-8831-8ACC-3FC6BD75E382}"/>
              </a:ext>
            </a:extLst>
          </p:cNvPr>
          <p:cNvSpPr/>
          <p:nvPr/>
        </p:nvSpPr>
        <p:spPr>
          <a:xfrm>
            <a:off x="4359058" y="3412238"/>
            <a:ext cx="1716066" cy="21294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5D3809-677A-460C-A19F-9C7F9D733210}"/>
              </a:ext>
            </a:extLst>
          </p:cNvPr>
          <p:cNvSpPr/>
          <p:nvPr/>
        </p:nvSpPr>
        <p:spPr>
          <a:xfrm>
            <a:off x="4359058" y="3613905"/>
            <a:ext cx="2594975" cy="20322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AECA05-259F-E400-8CEF-793D9D253673}"/>
              </a:ext>
            </a:extLst>
          </p:cNvPr>
          <p:cNvSpPr/>
          <p:nvPr/>
        </p:nvSpPr>
        <p:spPr>
          <a:xfrm>
            <a:off x="5217091" y="3794893"/>
            <a:ext cx="1716066" cy="1904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9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0%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47B6E5-0EFE-1F1C-0D19-A1F360566ED8}"/>
              </a:ext>
            </a:extLst>
          </p:cNvPr>
          <p:cNvSpPr/>
          <p:nvPr/>
        </p:nvSpPr>
        <p:spPr>
          <a:xfrm>
            <a:off x="6933157" y="3996908"/>
            <a:ext cx="845506" cy="15814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9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0%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3A3856-08E5-0C6C-8042-F6A34A145233}"/>
              </a:ext>
            </a:extLst>
          </p:cNvPr>
          <p:cNvSpPr/>
          <p:nvPr/>
        </p:nvSpPr>
        <p:spPr>
          <a:xfrm>
            <a:off x="6933157" y="4196208"/>
            <a:ext cx="845506" cy="15814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6BC1E5-ABC6-28AA-D4CE-80D1903EC5E7}"/>
              </a:ext>
            </a:extLst>
          </p:cNvPr>
          <p:cNvSpPr/>
          <p:nvPr/>
        </p:nvSpPr>
        <p:spPr>
          <a:xfrm>
            <a:off x="2642990" y="2469669"/>
            <a:ext cx="1716066" cy="21294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E5C91F-D76B-90BC-B5B5-0239CEC8AE29}"/>
              </a:ext>
            </a:extLst>
          </p:cNvPr>
          <p:cNvSpPr/>
          <p:nvPr/>
        </p:nvSpPr>
        <p:spPr>
          <a:xfrm>
            <a:off x="2642990" y="4402897"/>
            <a:ext cx="1716066" cy="21044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90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%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0749E7-5BB5-A81F-7862-7DC28E8E4D31}"/>
              </a:ext>
            </a:extLst>
          </p:cNvPr>
          <p:cNvSpPr/>
          <p:nvPr/>
        </p:nvSpPr>
        <p:spPr>
          <a:xfrm>
            <a:off x="3523989" y="4638224"/>
            <a:ext cx="1716066" cy="21044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100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%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D87FE8-9C24-5FC6-3A99-A12EACB54FFC}"/>
              </a:ext>
            </a:extLst>
          </p:cNvPr>
          <p:cNvSpPr/>
          <p:nvPr/>
        </p:nvSpPr>
        <p:spPr>
          <a:xfrm>
            <a:off x="4382022" y="4910134"/>
            <a:ext cx="2551135" cy="21044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90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%</a:t>
            </a:r>
          </a:p>
        </p:txBody>
      </p:sp>
      <p:sp>
        <p:nvSpPr>
          <p:cNvPr id="39" name="슬라이드 번호 개체 틀 5">
            <a:extLst>
              <a:ext uri="{FF2B5EF4-FFF2-40B4-BE49-F238E27FC236}">
                <a16:creationId xmlns:a16="http://schemas.microsoft.com/office/drawing/2014/main" id="{3EFC01C5-B8E6-B5A6-6198-DA8D2CF4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728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7220AA-9D27-89C2-4A14-1EC60B13FDC6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88426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진행도</a:t>
            </a:r>
            <a:endParaRPr lang="ko-KR" altLang="en-US" dirty="0"/>
          </a:p>
        </p:txBody>
      </p:sp>
      <p:pic>
        <p:nvPicPr>
          <p:cNvPr id="11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63AD9D38-58AF-E6F7-6570-1DAC4D0FA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1683178"/>
            <a:ext cx="12136244" cy="34916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E6C8BA-823B-6DB2-9798-C586F8CC866C}"/>
              </a:ext>
            </a:extLst>
          </p:cNvPr>
          <p:cNvSpPr/>
          <p:nvPr/>
        </p:nvSpPr>
        <p:spPr>
          <a:xfrm>
            <a:off x="2642991" y="2029216"/>
            <a:ext cx="5098093" cy="3145606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6600" dirty="0">
                <a:ea typeface="맑은 고딕"/>
                <a:cs typeface="Calibri"/>
              </a:rPr>
              <a:t>95</a:t>
            </a:r>
            <a:r>
              <a:rPr lang="ko-KR" altLang="en-US" sz="6600" dirty="0">
                <a:ea typeface="맑은 고딕"/>
                <a:cs typeface="Calibri"/>
              </a:rPr>
              <a:t>%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A2C29FA8-32D3-1D32-7D7F-41322322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75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E4858-02CB-AA4C-93B9-BCCCF0C490FF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681BF8-C5C5-1129-A174-3F347487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8" y="1446620"/>
            <a:ext cx="10144409" cy="3368661"/>
          </a:xfrm>
          <a:prstGeom prst="rect">
            <a:avLst/>
          </a:prstGeom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E8A0B2D3-C6E5-1CF5-2CBE-F0259810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16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6E5E-D010-C7A4-2E60-774717BF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355AD1F-2C3C-4B96-8C63-B78414AA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59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6E5E-D010-C7A4-2E60-774717BF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anchor="ctr">
            <a:normAutofit/>
          </a:bodyPr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2A81565C-D111-D151-2EDD-0B82339D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263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D28E7-D3AB-5711-E855-B112FE1A0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92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CA2FD-0BE9-3487-2061-08BD47C89E8C}"/>
              </a:ext>
            </a:extLst>
          </p:cNvPr>
          <p:cNvSpPr txBox="1"/>
          <p:nvPr/>
        </p:nvSpPr>
        <p:spPr>
          <a:xfrm>
            <a:off x="1487740" y="4553292"/>
            <a:ext cx="9216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비대칭 멀티 서바이벌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시점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3</a:t>
            </a:r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인칭</a:t>
            </a:r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플레이 인원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2~4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B3D534EB-A40B-7369-B65B-E0E3CACD6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8" y="1135563"/>
            <a:ext cx="3478385" cy="302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A90A3E-EE46-E9BF-B901-D32EC535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729" y="967415"/>
            <a:ext cx="2283756" cy="324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37C15F2-4FA5-AED4-9A93-A198BD55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529" y="1080728"/>
            <a:ext cx="3347754" cy="313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F80607D-436E-FE60-EB33-F39BAA0F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04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8066073" cy="1325563"/>
          </a:xfrm>
        </p:spPr>
        <p:txBody>
          <a:bodyPr rtlCol="0"/>
          <a:lstStyle/>
          <a:p>
            <a:pPr rtl="0"/>
            <a:r>
              <a:rPr lang="en-US" altLang="ko-KR" dirty="0"/>
              <a:t>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학생 플레이어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006EA-B85E-A483-CEB4-1733913C78CB}"/>
              </a:ext>
            </a:extLst>
          </p:cNvPr>
          <p:cNvSpPr txBox="1"/>
          <p:nvPr/>
        </p:nvSpPr>
        <p:spPr>
          <a:xfrm>
            <a:off x="884392" y="3776184"/>
            <a:ext cx="2354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시작 후 </a:t>
            </a:r>
            <a:endParaRPr lang="en-US" altLang="ko-KR" dirty="0"/>
          </a:p>
          <a:p>
            <a:pPr algn="ctr"/>
            <a:r>
              <a:rPr lang="ko-KR" altLang="en-US" dirty="0"/>
              <a:t>맵 곳곳에 있는</a:t>
            </a:r>
            <a:endParaRPr lang="en-US" altLang="ko-KR" dirty="0"/>
          </a:p>
          <a:p>
            <a:pPr algn="ctr"/>
            <a:r>
              <a:rPr lang="ko-KR" altLang="en-US" dirty="0"/>
              <a:t>레버를 모두 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D990817-DC88-F9CE-B7ED-E1CDC66C6871}"/>
              </a:ext>
            </a:extLst>
          </p:cNvPr>
          <p:cNvSpPr/>
          <p:nvPr/>
        </p:nvSpPr>
        <p:spPr>
          <a:xfrm>
            <a:off x="3434711" y="2031564"/>
            <a:ext cx="869123" cy="8198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5AE69-4FB9-71B5-8A27-90B2C1ABC8EC}"/>
              </a:ext>
            </a:extLst>
          </p:cNvPr>
          <p:cNvSpPr txBox="1"/>
          <p:nvPr/>
        </p:nvSpPr>
        <p:spPr>
          <a:xfrm>
            <a:off x="2780371" y="4857367"/>
            <a:ext cx="1786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게임플레이에 유용한 주변의 아이템을 먹는다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B3DB89B-B13F-F61F-F9A3-0B58ACA80711}"/>
              </a:ext>
            </a:extLst>
          </p:cNvPr>
          <p:cNvSpPr/>
          <p:nvPr/>
        </p:nvSpPr>
        <p:spPr>
          <a:xfrm>
            <a:off x="7609482" y="2064716"/>
            <a:ext cx="869123" cy="8198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24974C-DD68-4FE9-276E-092E87F4C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923" y="1366888"/>
            <a:ext cx="1665489" cy="236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649682-09FC-D228-4DC2-3B4A06910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91" y="4585353"/>
            <a:ext cx="2354894" cy="21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960E71-44D2-40D0-935E-955F8132E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21" y="1384828"/>
            <a:ext cx="2601434" cy="226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B5915-97AB-BD87-4F92-A9A206052AD0}"/>
              </a:ext>
            </a:extLst>
          </p:cNvPr>
          <p:cNvSpPr txBox="1"/>
          <p:nvPr/>
        </p:nvSpPr>
        <p:spPr>
          <a:xfrm>
            <a:off x="4253813" y="3782034"/>
            <a:ext cx="306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모든 컴퓨터를 해킹한다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16C46-2066-7B8B-3BAD-B75C5E19D3EC}"/>
              </a:ext>
            </a:extLst>
          </p:cNvPr>
          <p:cNvSpPr txBox="1"/>
          <p:nvPr/>
        </p:nvSpPr>
        <p:spPr>
          <a:xfrm>
            <a:off x="8331226" y="3776184"/>
            <a:ext cx="306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모두 탈출하면 게임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3A1F8BD-B1A5-BAB6-4B5F-569F6FB7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79" y="1416153"/>
            <a:ext cx="2194844" cy="211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5AC0EC9-EB1C-04B8-CFE8-32898199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8792582" cy="1325563"/>
          </a:xfrm>
        </p:spPr>
        <p:txBody>
          <a:bodyPr rtlCol="0"/>
          <a:lstStyle/>
          <a:p>
            <a:pPr rtl="0"/>
            <a:r>
              <a:rPr lang="en-US" altLang="ko-KR" dirty="0"/>
              <a:t>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 플레이어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006EA-B85E-A483-CEB4-1733913C78CB}"/>
              </a:ext>
            </a:extLst>
          </p:cNvPr>
          <p:cNvSpPr txBox="1"/>
          <p:nvPr/>
        </p:nvSpPr>
        <p:spPr>
          <a:xfrm>
            <a:off x="7179271" y="5209271"/>
            <a:ext cx="294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제한 시간 내에 모든 학생 플레이어를 잡으면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70D744-FB15-4E20-5202-A079D9673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43" y="1325563"/>
            <a:ext cx="3724275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73AF3-F059-7699-864B-C66ED0357658}"/>
              </a:ext>
            </a:extLst>
          </p:cNvPr>
          <p:cNvSpPr txBox="1"/>
          <p:nvPr/>
        </p:nvSpPr>
        <p:spPr>
          <a:xfrm>
            <a:off x="894836" y="4949104"/>
            <a:ext cx="348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레버를 내려 해킹을 방해한다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324953-9C57-6F94-4BB5-511829DD6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833" y="1273875"/>
            <a:ext cx="2582708" cy="3589526"/>
          </a:xfrm>
          <a:prstGeom prst="rect">
            <a:avLst/>
          </a:prstGeom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7933257-0439-653D-ADE9-6B3F71A1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67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4820341-728B-2209-9774-34DBD3AB9EE0}"/>
              </a:ext>
            </a:extLst>
          </p:cNvPr>
          <p:cNvSpPr/>
          <p:nvPr/>
        </p:nvSpPr>
        <p:spPr>
          <a:xfrm rot="2043430">
            <a:off x="5797318" y="770818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D163388-9A00-AD28-702A-8389FD8748AE}"/>
              </a:ext>
            </a:extLst>
          </p:cNvPr>
          <p:cNvSpPr/>
          <p:nvPr/>
        </p:nvSpPr>
        <p:spPr>
          <a:xfrm rot="3250539">
            <a:off x="10512019" y="4694755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BDED494-63AF-721C-93E1-EDEB14C964FC}"/>
              </a:ext>
            </a:extLst>
          </p:cNvPr>
          <p:cNvSpPr/>
          <p:nvPr/>
        </p:nvSpPr>
        <p:spPr>
          <a:xfrm rot="17156058">
            <a:off x="666757" y="5331345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51B08-C339-B39E-2CED-555957B60198}"/>
              </a:ext>
            </a:extLst>
          </p:cNvPr>
          <p:cNvSpPr txBox="1"/>
          <p:nvPr/>
        </p:nvSpPr>
        <p:spPr>
          <a:xfrm>
            <a:off x="5758938" y="400516"/>
            <a:ext cx="414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시간 및 남은 해킹 </a:t>
            </a:r>
            <a:r>
              <a:rPr lang="ko-KR" altLang="en-US"/>
              <a:t>상황</a:t>
            </a:r>
            <a:r>
              <a:rPr lang="en-US" altLang="ko-KR" dirty="0"/>
              <a:t>(</a:t>
            </a:r>
            <a:r>
              <a:rPr lang="ko-KR" altLang="en-US" dirty="0"/>
              <a:t>구현예정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CF486-7CE5-2567-D537-41EABAC86DC6}"/>
              </a:ext>
            </a:extLst>
          </p:cNvPr>
          <p:cNvSpPr txBox="1"/>
          <p:nvPr/>
        </p:nvSpPr>
        <p:spPr>
          <a:xfrm>
            <a:off x="10798138" y="4027212"/>
            <a:ext cx="139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 및 </a:t>
            </a:r>
            <a:r>
              <a:rPr lang="ko-KR" altLang="en-US" dirty="0" err="1"/>
              <a:t>쿨타임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EE70-CA46-B5F0-D9AF-376AE0635E95}"/>
              </a:ext>
            </a:extLst>
          </p:cNvPr>
          <p:cNvSpPr txBox="1"/>
          <p:nvPr/>
        </p:nvSpPr>
        <p:spPr>
          <a:xfrm>
            <a:off x="-82793" y="4610901"/>
            <a:ext cx="164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팀원의 </a:t>
            </a:r>
            <a:r>
              <a:rPr lang="en-US" altLang="ko-KR" dirty="0"/>
              <a:t>HP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구현예정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C16D7-3134-76C5-8715-05E03358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27" y="1325563"/>
            <a:ext cx="9148563" cy="5156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6334C7-1B86-7483-147E-582058C955DA}"/>
              </a:ext>
            </a:extLst>
          </p:cNvPr>
          <p:cNvSpPr txBox="1"/>
          <p:nvPr/>
        </p:nvSpPr>
        <p:spPr>
          <a:xfrm>
            <a:off x="10922226" y="5135970"/>
            <a:ext cx="1149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자신의 </a:t>
            </a:r>
            <a:r>
              <a:rPr lang="en-US" altLang="ko-KR" dirty="0"/>
              <a:t>HP </a:t>
            </a:r>
            <a:r>
              <a:rPr lang="ko-KR" altLang="en-US" dirty="0"/>
              <a:t>및 </a:t>
            </a:r>
            <a:r>
              <a:rPr lang="ko-KR" altLang="en-US" dirty="0" err="1"/>
              <a:t>스테미너</a:t>
            </a:r>
            <a:endParaRPr lang="en-US" altLang="ko-KR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5177429-269D-50CD-93DA-1D3C1EE49A6B}"/>
              </a:ext>
            </a:extLst>
          </p:cNvPr>
          <p:cNvSpPr/>
          <p:nvPr/>
        </p:nvSpPr>
        <p:spPr>
          <a:xfrm rot="3250539">
            <a:off x="10512017" y="5667024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896A1-0422-C2FD-8A14-ACDB0AEB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57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BA5614B-A375-56A8-0477-9AF39CBD398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89621" y="1763203"/>
          <a:ext cx="10590213" cy="37922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0071">
                  <a:extLst>
                    <a:ext uri="{9D8B030D-6E8A-4147-A177-3AD203B41FA5}">
                      <a16:colId xmlns:a16="http://schemas.microsoft.com/office/drawing/2014/main" val="3082284057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2964871928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1453851873"/>
                    </a:ext>
                  </a:extLst>
                </a:gridCol>
              </a:tblGrid>
              <a:tr h="918342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 err="1"/>
                        <a:t>김시인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 err="1"/>
                        <a:t>김연규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전수민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818427"/>
                  </a:ext>
                </a:extLst>
              </a:tr>
              <a:tr h="2873866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서버 프레임워크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서버 동기화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 err="1"/>
                        <a:t>노말</a:t>
                      </a:r>
                      <a:r>
                        <a:rPr lang="ko-KR" altLang="en-US" sz="2000" dirty="0"/>
                        <a:t> 매핑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캐릭터 애니메이션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 err="1"/>
                        <a:t>파티클</a:t>
                      </a:r>
                      <a:endParaRPr lang="en-US" altLang="ko-KR" sz="2000" dirty="0"/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게임 캐릭터 모델링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게임 오브젝트</a:t>
                      </a:r>
                      <a:r>
                        <a:rPr lang="en-US" altLang="ko-KR" sz="2000" dirty="0"/>
                        <a:t> </a:t>
                      </a:r>
                      <a:r>
                        <a:rPr lang="ko-KR" altLang="en-US" sz="2000" dirty="0"/>
                        <a:t>모델링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게임 캐릭터 및 오브젝트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텍스처 제작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캐릭터 애니메이션 제작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클라이언트 프레임워크</a:t>
                      </a: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000" dirty="0"/>
                        <a:t>-UI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지연 조명 및 그림자</a:t>
                      </a: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외곽선 등 후처리</a:t>
                      </a: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충돌 처리</a:t>
                      </a: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6957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67D540DC-DF26-DFF0-3BFE-336EC3411F7D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</a:t>
            </a:r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1FF00FBD-558C-038C-CC26-AF52E991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43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pic>
        <p:nvPicPr>
          <p:cNvPr id="3" name="그림 2" descr="바닥, 실내이(가) 표시된 사진&#10;&#10;자동 생성된 설명">
            <a:extLst>
              <a:ext uri="{FF2B5EF4-FFF2-40B4-BE49-F238E27FC236}">
                <a16:creationId xmlns:a16="http://schemas.microsoft.com/office/drawing/2014/main" id="{BE978AE7-7305-5896-7249-0631167C0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 t="478" r="-138" b="-478"/>
          <a:stretch/>
        </p:blipFill>
        <p:spPr>
          <a:xfrm>
            <a:off x="687898" y="1649857"/>
            <a:ext cx="4621634" cy="3347909"/>
          </a:xfrm>
          <a:prstGeom prst="rect">
            <a:avLst/>
          </a:prstGeom>
        </p:spPr>
      </p:pic>
      <p:pic>
        <p:nvPicPr>
          <p:cNvPr id="4" name="그림 3" descr="벽, 사람, 실내이(가) 표시된 사진&#10;&#10;자동 생성된 설명">
            <a:extLst>
              <a:ext uri="{FF2B5EF4-FFF2-40B4-BE49-F238E27FC236}">
                <a16:creationId xmlns:a16="http://schemas.microsoft.com/office/drawing/2014/main" id="{9409A46C-3D84-3D9B-DA00-66E81FCF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39" y="1648730"/>
            <a:ext cx="5032963" cy="3347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468BF-8818-B9F7-1B25-2C120EFD89EF}"/>
              </a:ext>
            </a:extLst>
          </p:cNvPr>
          <p:cNvSpPr txBox="1"/>
          <p:nvPr/>
        </p:nvSpPr>
        <p:spPr>
          <a:xfrm>
            <a:off x="973123" y="5553512"/>
            <a:ext cx="1020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교수 플레이어의 근접</a:t>
            </a:r>
            <a:r>
              <a:rPr lang="en-US" altLang="ko-KR" sz="2400" dirty="0"/>
              <a:t>, </a:t>
            </a:r>
            <a:r>
              <a:rPr lang="ko-KR" altLang="en-US" sz="2400" dirty="0"/>
              <a:t>투사체 공격 구현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220504FF-2C02-5F51-2972-789A3F10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71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3195782" y="6051003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구현 및 후처리를 통한 학생의 </a:t>
            </a:r>
            <a:r>
              <a:rPr lang="ko-KR" altLang="en-US" dirty="0" err="1"/>
              <a:t>투명스킬</a:t>
            </a:r>
            <a:r>
              <a:rPr lang="ko-KR" altLang="en-US" dirty="0"/>
              <a:t>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637019-7D8D-D645-B5C2-C526399E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27" y="1110895"/>
            <a:ext cx="6572986" cy="450144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E53FDF-E8C8-20DF-AB94-4818A815F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1555"/>
            <a:ext cx="3679360" cy="336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CE44-99AB-F552-74DA-F6BDE7E0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28903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{67780AE4-4855-48FC-9095-88FF4D1428EF}tf78504181_win32</Template>
  <TotalTime>1177</TotalTime>
  <Words>512</Words>
  <Application>Microsoft Office PowerPoint</Application>
  <PresentationFormat>와이드스크린</PresentationFormat>
  <Paragraphs>165</Paragraphs>
  <Slides>26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ShapesVTI</vt:lpstr>
      <vt:lpstr>Avoid* him</vt:lpstr>
      <vt:lpstr>목차</vt:lpstr>
      <vt:lpstr>1. 게임소개</vt:lpstr>
      <vt:lpstr>2. 게임 흐름 – 학생 플레이어</vt:lpstr>
      <vt:lpstr>2. 게임 흐름 – 교수 플레이어</vt:lpstr>
      <vt:lpstr>3. 게임 화면</vt:lpstr>
      <vt:lpstr>PowerPoint 프레젠테이션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PowerPoint 프레젠테이션</vt:lpstr>
      <vt:lpstr>6. 게임조작</vt:lpstr>
      <vt:lpstr>PowerPoint 프레젠테이션</vt:lpstr>
      <vt:lpstr>PowerPoint 프레젠테이션</vt:lpstr>
      <vt:lpstr>PowerPoint 프레젠테이션</vt:lpstr>
      <vt:lpstr>PowerPoint 프레젠테이션</vt:lpstr>
      <vt:lpstr>데모 시연</vt:lpstr>
      <vt:lpstr>QnA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Avoid* him</dc:title>
  <dc:creator>/게임공학과/학생 전수민</dc:creator>
  <cp:lastModifiedBy>전 수민</cp:lastModifiedBy>
  <cp:revision>224</cp:revision>
  <dcterms:created xsi:type="dcterms:W3CDTF">2022-11-12T04:48:11Z</dcterms:created>
  <dcterms:modified xsi:type="dcterms:W3CDTF">2023-05-02T03:15:21Z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